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9" r:id="rId1"/>
  </p:sldMasterIdLst>
  <p:notesMasterIdLst>
    <p:notesMasterId r:id="rId25"/>
  </p:notesMasterIdLst>
  <p:handoutMasterIdLst>
    <p:handoutMasterId r:id="rId26"/>
  </p:handoutMasterIdLst>
  <p:sldIdLst>
    <p:sldId id="268" r:id="rId2"/>
    <p:sldId id="270" r:id="rId3"/>
    <p:sldId id="269" r:id="rId4"/>
    <p:sldId id="272" r:id="rId5"/>
    <p:sldId id="273" r:id="rId6"/>
    <p:sldId id="274" r:id="rId7"/>
    <p:sldId id="297" r:id="rId8"/>
    <p:sldId id="298" r:id="rId9"/>
    <p:sldId id="299" r:id="rId10"/>
    <p:sldId id="288" r:id="rId11"/>
    <p:sldId id="275" r:id="rId12"/>
    <p:sldId id="277" r:id="rId13"/>
    <p:sldId id="271" r:id="rId14"/>
    <p:sldId id="290" r:id="rId15"/>
    <p:sldId id="291" r:id="rId16"/>
    <p:sldId id="293" r:id="rId17"/>
    <p:sldId id="300" r:id="rId18"/>
    <p:sldId id="301" r:id="rId19"/>
    <p:sldId id="302" r:id="rId20"/>
    <p:sldId id="295" r:id="rId21"/>
    <p:sldId id="296" r:id="rId22"/>
    <p:sldId id="282" r:id="rId23"/>
    <p:sldId id="289" r:id="rId24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A59"/>
    <a:srgbClr val="DEDEE0"/>
    <a:srgbClr val="9DBF37"/>
    <a:srgbClr val="221E1F"/>
    <a:srgbClr val="217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4646" autoAdjust="0"/>
  </p:normalViewPr>
  <p:slideViewPr>
    <p:cSldViewPr>
      <p:cViewPr varScale="1">
        <p:scale>
          <a:sx n="102" d="100"/>
          <a:sy n="102" d="100"/>
        </p:scale>
        <p:origin x="180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9388A7-5429-7442-BD81-798B3F4B5BE0}" type="datetime1">
              <a:rPr lang="it-IT"/>
              <a:pPr/>
              <a:t>17/01/2022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144663-F296-154C-879B-F265E0A1929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7623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425F76-5FCB-3E42-9F4B-C72054CFC5A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598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23850" y="1700808"/>
            <a:ext cx="7848550" cy="194421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2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CH" dirty="0"/>
              <a:t>Inserisci titolo</a:t>
            </a:r>
            <a:endParaRPr lang="it-IT" dirty="0"/>
          </a:p>
        </p:txBody>
      </p:sp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/>
              <a:t>Inserire nome studente</a:t>
            </a:r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Studente/i</a:t>
            </a:r>
          </a:p>
        </p:txBody>
      </p:sp>
      <p:sp>
        <p:nvSpPr>
          <p:cNvPr id="24" name="Segnaposto tes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/>
              <a:t>Inserire corso di laurea</a:t>
            </a:r>
          </a:p>
        </p:txBody>
      </p:sp>
      <p:cxnSp>
        <p:nvCxnSpPr>
          <p:cNvPr id="25" name="Connettore 1 24"/>
          <p:cNvCxnSpPr/>
          <p:nvPr userDrawn="1"/>
        </p:nvCxnSpPr>
        <p:spPr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egnaposto testo 12"/>
          <p:cNvSpPr>
            <a:spLocks noGrp="1"/>
          </p:cNvSpPr>
          <p:nvPr>
            <p:ph type="body" sz="quarter" idx="25" hasCustomPrompt="1"/>
          </p:nvPr>
        </p:nvSpPr>
        <p:spPr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Corso di laurea</a:t>
            </a:r>
          </a:p>
        </p:txBody>
      </p:sp>
      <p:sp>
        <p:nvSpPr>
          <p:cNvPr id="27" name="Segnaposto testo 12"/>
          <p:cNvSpPr>
            <a:spLocks noGrp="1"/>
          </p:cNvSpPr>
          <p:nvPr>
            <p:ph type="body" sz="quarter" idx="26" hasCustomPrompt="1"/>
          </p:nvPr>
        </p:nvSpPr>
        <p:spPr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Modulo / </a:t>
            </a:r>
            <a:r>
              <a:rPr lang="fr-CH" dirty="0" err="1"/>
              <a:t>Codice</a:t>
            </a:r>
            <a:r>
              <a:rPr lang="fr-CH" dirty="0"/>
              <a:t> </a:t>
            </a:r>
            <a:r>
              <a:rPr lang="fr-CH" dirty="0" err="1"/>
              <a:t>Progetto</a:t>
            </a:r>
            <a:endParaRPr lang="fr-CH" dirty="0"/>
          </a:p>
        </p:txBody>
      </p:sp>
      <p:sp>
        <p:nvSpPr>
          <p:cNvPr id="30" name="Segnaposto testo 12"/>
          <p:cNvSpPr>
            <a:spLocks noGrp="1"/>
          </p:cNvSpPr>
          <p:nvPr>
            <p:ph type="body" sz="quarter" idx="29" hasCustomPrompt="1"/>
          </p:nvPr>
        </p:nvSpPr>
        <p:spPr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 err="1"/>
              <a:t>Inserire</a:t>
            </a:r>
            <a:r>
              <a:rPr lang="fr-CH" dirty="0"/>
              <a:t> modulo / </a:t>
            </a:r>
            <a:r>
              <a:rPr lang="fr-CH" dirty="0" err="1"/>
              <a:t>Codice</a:t>
            </a:r>
            <a:r>
              <a:rPr lang="fr-CH" dirty="0"/>
              <a:t> </a:t>
            </a:r>
            <a:r>
              <a:rPr lang="fr-CH" dirty="0" err="1"/>
              <a:t>Progetto</a:t>
            </a:r>
            <a:r>
              <a:rPr lang="fr-CH" dirty="0"/>
              <a:t> se </a:t>
            </a:r>
            <a:r>
              <a:rPr lang="fr-CH" dirty="0" err="1"/>
              <a:t>disponibile</a:t>
            </a:r>
            <a:endParaRPr lang="fr-CH" dirty="0"/>
          </a:p>
        </p:txBody>
      </p:sp>
      <p:sp>
        <p:nvSpPr>
          <p:cNvPr id="41" name="Segnaposto testo 12"/>
          <p:cNvSpPr>
            <a:spLocks noGrp="1"/>
          </p:cNvSpPr>
          <p:nvPr>
            <p:ph type="body" sz="quarter" idx="33" hasCustomPrompt="1"/>
          </p:nvPr>
        </p:nvSpPr>
        <p:spPr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Relatore</a:t>
            </a:r>
          </a:p>
        </p:txBody>
      </p:sp>
      <p:sp>
        <p:nvSpPr>
          <p:cNvPr id="42" name="Segnaposto testo 12"/>
          <p:cNvSpPr>
            <a:spLocks noGrp="1"/>
          </p:cNvSpPr>
          <p:nvPr>
            <p:ph type="body" sz="quarter" idx="34" hasCustomPrompt="1"/>
          </p:nvPr>
        </p:nvSpPr>
        <p:spPr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relatore</a:t>
            </a:r>
          </a:p>
        </p:txBody>
      </p:sp>
      <p:sp>
        <p:nvSpPr>
          <p:cNvPr id="44" name="Segnaposto testo 12"/>
          <p:cNvSpPr>
            <a:spLocks noGrp="1"/>
          </p:cNvSpPr>
          <p:nvPr>
            <p:ph type="body" sz="quarter" idx="36" hasCustomPrompt="1"/>
          </p:nvPr>
        </p:nvSpPr>
        <p:spPr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committente</a:t>
            </a:r>
          </a:p>
        </p:txBody>
      </p:sp>
      <p:cxnSp>
        <p:nvCxnSpPr>
          <p:cNvPr id="45" name="Connettore 1 44"/>
          <p:cNvCxnSpPr/>
          <p:nvPr userDrawn="1"/>
        </p:nvCxnSpPr>
        <p:spPr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egnaposto testo 12"/>
          <p:cNvSpPr>
            <a:spLocks noGrp="1"/>
          </p:cNvSpPr>
          <p:nvPr>
            <p:ph type="body" sz="quarter" idx="37" hasCustomPrompt="1"/>
          </p:nvPr>
        </p:nvSpPr>
        <p:spPr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Committente</a:t>
            </a:r>
          </a:p>
        </p:txBody>
      </p:sp>
      <p:sp>
        <p:nvSpPr>
          <p:cNvPr id="49" name="Segnaposto testo 12"/>
          <p:cNvSpPr>
            <a:spLocks noGrp="1"/>
          </p:cNvSpPr>
          <p:nvPr>
            <p:ph type="body" sz="quarter" idx="40" hasCustomPrompt="1"/>
          </p:nvPr>
        </p:nvSpPr>
        <p:spPr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Anno</a:t>
            </a:r>
          </a:p>
        </p:txBody>
      </p:sp>
      <p:sp>
        <p:nvSpPr>
          <p:cNvPr id="50" name="Segnaposto testo 12"/>
          <p:cNvSpPr>
            <a:spLocks noGrp="1"/>
          </p:cNvSpPr>
          <p:nvPr>
            <p:ph type="body" sz="quarter" idx="41" hasCustomPrompt="1"/>
          </p:nvPr>
        </p:nvSpPr>
        <p:spPr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anno</a:t>
            </a:r>
          </a:p>
        </p:txBody>
      </p:sp>
      <p:sp>
        <p:nvSpPr>
          <p:cNvPr id="22" name="Segnaposto testo 12"/>
          <p:cNvSpPr>
            <a:spLocks noGrp="1"/>
          </p:cNvSpPr>
          <p:nvPr>
            <p:ph type="body" sz="quarter" idx="42" hasCustomPrompt="1"/>
          </p:nvPr>
        </p:nvSpPr>
        <p:spPr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Correlatore</a:t>
            </a:r>
          </a:p>
        </p:txBody>
      </p:sp>
      <p:sp>
        <p:nvSpPr>
          <p:cNvPr id="23" name="Segnaposto testo 12"/>
          <p:cNvSpPr>
            <a:spLocks noGrp="1"/>
          </p:cNvSpPr>
          <p:nvPr>
            <p:ph type="body" sz="quarter" idx="43" hasCustomPrompt="1"/>
          </p:nvPr>
        </p:nvSpPr>
        <p:spPr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nome correlatore</a:t>
            </a:r>
          </a:p>
        </p:txBody>
      </p:sp>
      <p:pic>
        <p:nvPicPr>
          <p:cNvPr id="28" name="Immagine 9" descr="Modulo_SUPSI_DTI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41313" y="179388"/>
            <a:ext cx="4075112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Segnaposto testo 12"/>
          <p:cNvSpPr>
            <a:spLocks noGrp="1"/>
          </p:cNvSpPr>
          <p:nvPr>
            <p:ph type="body" sz="quarter" idx="44" hasCustomPrompt="1"/>
          </p:nvPr>
        </p:nvSpPr>
        <p:spPr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/>
              <a:t>Inserire data</a:t>
            </a:r>
          </a:p>
        </p:txBody>
      </p:sp>
      <p:sp>
        <p:nvSpPr>
          <p:cNvPr id="31" name="Segnaposto testo 12"/>
          <p:cNvSpPr>
            <a:spLocks noGrp="1"/>
          </p:cNvSpPr>
          <p:nvPr>
            <p:ph type="body" sz="quarter" idx="45" hasCustomPrompt="1"/>
          </p:nvPr>
        </p:nvSpPr>
        <p:spPr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646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;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2314972"/>
            <a:ext cx="3816424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fr-CH" dirty="0"/>
              <a:t>Inserisci titolo</a:t>
            </a:r>
          </a:p>
        </p:txBody>
      </p:sp>
    </p:spTree>
    <p:extLst>
      <p:ext uri="{BB962C8B-B14F-4D97-AF65-F5344CB8AC3E}">
        <p14:creationId xmlns:p14="http://schemas.microsoft.com/office/powerpoint/2010/main" val="41559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1247552"/>
            <a:ext cx="3816424" cy="53285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065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sto; 2/3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1247592"/>
            <a:ext cx="2520280" cy="53285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aseline="0"/>
            </a:lvl1pPr>
          </a:lstStyle>
          <a:p>
            <a:pPr lvl="0"/>
            <a:r>
              <a:rPr lang="fr-CH" dirty="0"/>
              <a:t>Inserisci testo. </a:t>
            </a:r>
            <a:r>
              <a:rPr lang="it-IT" dirty="0" err="1"/>
              <a:t>Posuere</a:t>
            </a:r>
            <a:r>
              <a:rPr lang="it-IT" dirty="0"/>
              <a:t> non </a:t>
            </a:r>
            <a:r>
              <a:rPr lang="it-IT" dirty="0" err="1"/>
              <a:t>eleifend</a:t>
            </a:r>
            <a:r>
              <a:rPr lang="it-IT" dirty="0"/>
              <a:t> id, porta et </a:t>
            </a:r>
            <a:r>
              <a:rPr lang="it-IT" dirty="0" err="1"/>
              <a:t>augue</a:t>
            </a:r>
            <a:r>
              <a:rPr lang="it-IT" dirty="0"/>
              <a:t>. </a:t>
            </a:r>
            <a:r>
              <a:rPr lang="it-IT" dirty="0" err="1"/>
              <a:t>Praesent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suscipit</a:t>
            </a:r>
            <a:r>
              <a:rPr lang="it-IT" dirty="0"/>
              <a:t> magna, ut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leo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eu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habitant</a:t>
            </a:r>
            <a:r>
              <a:rPr lang="it-IT" dirty="0"/>
              <a:t> morbi </a:t>
            </a:r>
            <a:r>
              <a:rPr lang="it-IT" dirty="0" err="1"/>
              <a:t>tristique</a:t>
            </a:r>
            <a:r>
              <a:rPr lang="it-IT" dirty="0"/>
              <a:t> </a:t>
            </a:r>
            <a:r>
              <a:rPr lang="it-IT" dirty="0" err="1"/>
              <a:t>senectus</a:t>
            </a:r>
            <a:r>
              <a:rPr lang="it-IT" dirty="0"/>
              <a:t> et </a:t>
            </a:r>
            <a:r>
              <a:rPr lang="it-IT" dirty="0" err="1"/>
              <a:t>netus</a:t>
            </a:r>
            <a:r>
              <a:rPr lang="it-IT" dirty="0"/>
              <a:t> et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fames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egestas</a:t>
            </a:r>
            <a:r>
              <a:rPr lang="it-IT" dirty="0"/>
              <a:t>. Ut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 massa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 id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. </a:t>
            </a:r>
            <a:r>
              <a:rPr lang="it-IT" dirty="0" err="1"/>
              <a:t>Proin</a:t>
            </a:r>
            <a:r>
              <a:rPr lang="it-IT" dirty="0"/>
              <a:t> </a:t>
            </a:r>
            <a:r>
              <a:rPr lang="it-IT" dirty="0" err="1"/>
              <a:t>dapibus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urna </a:t>
            </a:r>
            <a:r>
              <a:rPr lang="it-IT" dirty="0" err="1"/>
              <a:t>venenatis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tincidunt</a:t>
            </a:r>
            <a:r>
              <a:rPr lang="it-IT" dirty="0"/>
              <a:t> </a:t>
            </a:r>
            <a:r>
              <a:rPr lang="it-IT" dirty="0" err="1"/>
              <a:t>congue</a:t>
            </a:r>
            <a:r>
              <a:rPr lang="it-IT" dirty="0"/>
              <a:t> eros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</a:t>
            </a:r>
            <a:r>
              <a:rPr lang="it-IT" dirty="0" err="1"/>
              <a:t>aliquet</a:t>
            </a:r>
            <a:r>
              <a:rPr lang="it-IT" dirty="0"/>
              <a:t>. </a:t>
            </a:r>
            <a:r>
              <a:rPr lang="it-IT" dirty="0" err="1"/>
              <a:t>Donec</a:t>
            </a:r>
            <a:r>
              <a:rPr lang="it-IT" dirty="0"/>
              <a:t> </a:t>
            </a:r>
            <a:r>
              <a:rPr lang="it-IT" dirty="0" err="1"/>
              <a:t>ultricies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, viverra </a:t>
            </a:r>
            <a:r>
              <a:rPr lang="it-IT" dirty="0" err="1"/>
              <a:t>dignissim</a:t>
            </a:r>
            <a:r>
              <a:rPr lang="it-IT" dirty="0"/>
              <a:t> </a:t>
            </a:r>
            <a:r>
              <a:rPr lang="it-IT" dirty="0" err="1"/>
              <a:t>metus</a:t>
            </a:r>
            <a:r>
              <a:rPr lang="it-IT" dirty="0"/>
              <a:t> </a:t>
            </a:r>
            <a:r>
              <a:rPr lang="it-IT" dirty="0" err="1"/>
              <a:t>fringilla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. </a:t>
            </a:r>
            <a:r>
              <a:rPr lang="it-IT" dirty="0" err="1"/>
              <a:t>Etiam</a:t>
            </a:r>
            <a:r>
              <a:rPr lang="it-IT" dirty="0"/>
              <a:t> odio eros, </a:t>
            </a:r>
            <a:r>
              <a:rPr lang="it-IT" dirty="0" err="1"/>
              <a:t>luctus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a, </a:t>
            </a:r>
            <a:r>
              <a:rPr lang="it-IT" dirty="0" err="1"/>
              <a:t>pretium</a:t>
            </a:r>
            <a:r>
              <a:rPr lang="it-IT" dirty="0"/>
              <a:t> non </a:t>
            </a:r>
            <a:r>
              <a:rPr lang="it-IT" dirty="0" err="1"/>
              <a:t>dui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 vitae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 </a:t>
            </a:r>
            <a:r>
              <a:rPr lang="it-IT" dirty="0" err="1"/>
              <a:t>tempus</a:t>
            </a:r>
            <a:r>
              <a:rPr lang="it-IT" dirty="0"/>
              <a:t>. </a:t>
            </a:r>
            <a:r>
              <a:rPr lang="it-IT" dirty="0" err="1"/>
              <a:t>Quisque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mattis</a:t>
            </a:r>
            <a:r>
              <a:rPr lang="it-IT" dirty="0"/>
              <a:t> </a:t>
            </a:r>
            <a:r>
              <a:rPr lang="it-IT" dirty="0" err="1"/>
              <a:t>purus</a:t>
            </a:r>
            <a:r>
              <a:rPr lang="it-IT" dirty="0"/>
              <a:t>,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vehicula</a:t>
            </a:r>
            <a:r>
              <a:rPr lang="it-IT" dirty="0"/>
              <a:t> orci </a:t>
            </a:r>
            <a:r>
              <a:rPr lang="it-IT" dirty="0" err="1"/>
              <a:t>congue</a:t>
            </a:r>
            <a:r>
              <a:rPr lang="it-IT" dirty="0"/>
              <a:t> a. </a:t>
            </a:r>
            <a:r>
              <a:rPr lang="it-IT" dirty="0" err="1"/>
              <a:t>Vestibulum</a:t>
            </a:r>
            <a:r>
              <a:rPr lang="it-IT" dirty="0"/>
              <a:t> </a:t>
            </a:r>
            <a:r>
              <a:rPr lang="it-IT" dirty="0" err="1"/>
              <a:t>scelerisque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 </a:t>
            </a:r>
            <a:r>
              <a:rPr lang="it-IT" dirty="0" err="1"/>
              <a:t>eleifend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859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4008288"/>
            <a:ext cx="271836" cy="2548961"/>
          </a:xfrm>
          <a:prstGeom prst="rect">
            <a:avLst/>
          </a:prstGeom>
        </p:spPr>
      </p:pic>
      <p:pic>
        <p:nvPicPr>
          <p:cNvPr id="3" name="Immagine 6" descr="logo_SUPSI_acr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6075" y="188640"/>
            <a:ext cx="469900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80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28" charset="-128"/>
          <a:cs typeface="ＭＳ Ｐゴシック" pitchFamily="-128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28" charset="-128"/>
          <a:cs typeface="ＭＳ Ｐゴシック" pitchFamily="-128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Powernel</a:t>
            </a:r>
            <a:r>
              <a:rPr lang="it-IT" dirty="0"/>
              <a:t> &amp; Graphics</a:t>
            </a:r>
            <a:br>
              <a:rPr lang="it-IT" dirty="0"/>
            </a:br>
            <a:r>
              <a:rPr lang="it-IT" sz="3600" dirty="0"/>
              <a:t>Design patterns e sviluppo agile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Gabriele Dominelli</a:t>
            </a:r>
          </a:p>
          <a:p>
            <a:r>
              <a:rPr lang="it-IT" dirty="0"/>
              <a:t>Samir </a:t>
            </a:r>
            <a:r>
              <a:rPr lang="it-IT" dirty="0" err="1"/>
              <a:t>Napoles</a:t>
            </a:r>
            <a:r>
              <a:rPr lang="it-IT" dirty="0"/>
              <a:t> Cabrera</a:t>
            </a:r>
          </a:p>
          <a:p>
            <a:r>
              <a:rPr lang="it-IT" dirty="0" err="1"/>
              <a:t>Giairo</a:t>
            </a:r>
            <a:r>
              <a:rPr lang="it-IT" dirty="0"/>
              <a:t> Mauro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Studente/i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 dirty="0"/>
              <a:t>Ingegneria Informatica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dirty="0"/>
              <a:t>Corso di laurea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t-IT" dirty="0"/>
              <a:t>Modulo / Codice Progetto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it-CH" b="0" i="0" dirty="0">
                <a:solidFill>
                  <a:srgbClr val="051226"/>
                </a:solidFill>
                <a:effectLst/>
                <a:latin typeface="SUPSIFedraSans"/>
              </a:rPr>
              <a:t>M-I5020</a:t>
            </a:r>
          </a:p>
          <a:p>
            <a:r>
              <a:rPr lang="it-CH" dirty="0">
                <a:solidFill>
                  <a:srgbClr val="051226"/>
                </a:solidFill>
                <a:latin typeface="SUPSIFedraSans"/>
              </a:rPr>
              <a:t>Ingegneria e Sviluppo Software II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t-IT" dirty="0"/>
              <a:t>Relatore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t-IT" dirty="0"/>
              <a:t>Giancarlo Corti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t-IT" dirty="0"/>
              <a:t>17.01.2022</a:t>
            </a:r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 dirty="0"/>
              <a:t>Data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t-IT" dirty="0"/>
              <a:t>Anno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it-IT" dirty="0"/>
              <a:t>2021 - 2022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it-IT" dirty="0"/>
              <a:t>Correlatore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it-IT" dirty="0"/>
              <a:t>Amos Brocco</a:t>
            </a:r>
          </a:p>
          <a:p>
            <a:r>
              <a:rPr lang="it-IT" dirty="0"/>
              <a:t>Achille </a:t>
            </a:r>
            <a:r>
              <a:rPr lang="it-IT" dirty="0" err="1"/>
              <a:t>Peternier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095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Backend</a:t>
            </a:r>
            <a:r>
              <a:rPr lang="it-IT" dirty="0"/>
              <a:t>	</a:t>
            </a:r>
            <a:r>
              <a:rPr lang="it-IT" dirty="0">
                <a:sym typeface="Wingdings" panose="05000000000000000000" pitchFamily="2" charset="2"/>
              </a:rPr>
              <a:t>	</a:t>
            </a:r>
            <a:r>
              <a:rPr lang="it-IT" dirty="0" err="1"/>
              <a:t>JUnit</a:t>
            </a:r>
            <a:r>
              <a:rPr lang="it-IT" dirty="0"/>
              <a:t> 4.12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Frontend</a:t>
            </a:r>
            <a:r>
              <a:rPr lang="it-IT" dirty="0"/>
              <a:t>	</a:t>
            </a:r>
            <a:r>
              <a:rPr lang="it-IT" dirty="0">
                <a:sym typeface="Wingdings" panose="05000000000000000000" pitchFamily="2" charset="2"/>
              </a:rPr>
              <a:t>	</a:t>
            </a:r>
            <a:r>
              <a:rPr lang="it-IT" dirty="0" err="1"/>
              <a:t>TestFX</a:t>
            </a:r>
            <a:r>
              <a:rPr lang="it-IT" dirty="0"/>
              <a:t> 4.0.16-alpha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«Code a </a:t>
            </a:r>
            <a:r>
              <a:rPr lang="it-IT" i="1" dirty="0" err="1"/>
              <a:t>little</a:t>
            </a:r>
            <a:r>
              <a:rPr lang="it-IT" i="1" dirty="0"/>
              <a:t>. Test a </a:t>
            </a:r>
            <a:r>
              <a:rPr lang="it-IT" i="1" dirty="0" err="1"/>
              <a:t>little</a:t>
            </a:r>
            <a:r>
              <a:rPr lang="it-IT" i="1" dirty="0"/>
              <a:t>.»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  <a:p>
            <a:r>
              <a:rPr lang="it-IT" sz="2000" dirty="0"/>
              <a:t>	Testing</a:t>
            </a:r>
          </a:p>
        </p:txBody>
      </p:sp>
      <p:sp>
        <p:nvSpPr>
          <p:cNvPr id="4" name="Rettangolo 3"/>
          <p:cNvSpPr/>
          <p:nvPr/>
        </p:nvSpPr>
        <p:spPr>
          <a:xfrm>
            <a:off x="4383507" y="2380867"/>
            <a:ext cx="3816424" cy="41764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F53E46-8EDA-49EB-B1AC-8173C0E8B34D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POWERNEL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1027" name="Picture 3" descr="JUnit · GitHub">
            <a:extLst>
              <a:ext uri="{FF2B5EF4-FFF2-40B4-BE49-F238E27FC236}">
                <a16:creationId xmlns:a16="http://schemas.microsoft.com/office/drawing/2014/main" id="{30570429-E7F9-47AA-B632-5BC44FF47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92552"/>
            <a:ext cx="2248138" cy="22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TestFX | jfxLab">
            <a:extLst>
              <a:ext uri="{FF2B5EF4-FFF2-40B4-BE49-F238E27FC236}">
                <a16:creationId xmlns:a16="http://schemas.microsoft.com/office/drawing/2014/main" id="{34836387-BCBF-4BD1-862C-BBCF752CD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3" r="28332"/>
          <a:stretch/>
        </p:blipFill>
        <p:spPr bwMode="auto">
          <a:xfrm>
            <a:off x="4678340" y="4411893"/>
            <a:ext cx="1224136" cy="179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C657443-1D19-465C-958F-F90A15BB62B5}"/>
              </a:ext>
            </a:extLst>
          </p:cNvPr>
          <p:cNvSpPr txBox="1"/>
          <p:nvPr/>
        </p:nvSpPr>
        <p:spPr>
          <a:xfrm>
            <a:off x="6075695" y="3862043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+</a:t>
            </a:r>
            <a:endParaRPr lang="it-CH" sz="2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17F9647-72BB-4975-BD03-F4CEC9F92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953" b="80375"/>
          <a:stretch/>
        </p:blipFill>
        <p:spPr>
          <a:xfrm>
            <a:off x="5796136" y="4771353"/>
            <a:ext cx="2132456" cy="11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>
          <a:xfrm>
            <a:off x="323528" y="2314972"/>
            <a:ext cx="3960440" cy="42484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Front-end + Back-end</a:t>
            </a:r>
            <a:endParaRPr lang="it-IT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it-IT" dirty="0">
                <a:sym typeface="Wingdings" panose="05000000000000000000" pitchFamily="2" charset="2"/>
              </a:rPr>
              <a:t>	 </a:t>
            </a:r>
            <a:r>
              <a:rPr lang="it-IT" dirty="0"/>
              <a:t>facilmente inserimento di nuovi algoritmi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4" name="Rettangolo 3"/>
          <p:cNvSpPr/>
          <p:nvPr/>
        </p:nvSpPr>
        <p:spPr>
          <a:xfrm>
            <a:off x="4383507" y="2380867"/>
            <a:ext cx="3816424" cy="41764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E7D38D-D15A-478B-A23B-BDEBB1BF72B6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POWERNEL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5122" name="Picture 2" descr="124 Exponential Growth Illustrations &amp;amp; Clip Art - iStock">
            <a:extLst>
              <a:ext uri="{FF2B5EF4-FFF2-40B4-BE49-F238E27FC236}">
                <a16:creationId xmlns:a16="http://schemas.microsoft.com/office/drawing/2014/main" id="{0066FC64-E12D-4CBD-8119-74E8114F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70" y="2795750"/>
            <a:ext cx="3346698" cy="334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9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1AAAB67-35B9-47AD-B805-DEE0ED4974C7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POWERNEL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5" name="2022-01-16 13-20-24">
            <a:hlinkClick r:id="" action="ppaction://media"/>
            <a:extLst>
              <a:ext uri="{FF2B5EF4-FFF2-40B4-BE49-F238E27FC236}">
                <a16:creationId xmlns:a16="http://schemas.microsoft.com/office/drawing/2014/main" id="{D18BA5CA-5106-44D6-93E0-4D7B15DE9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49" y="2114720"/>
            <a:ext cx="802838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7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>
            <a:extLst>
              <a:ext uri="{FF2B5EF4-FFF2-40B4-BE49-F238E27FC236}">
                <a16:creationId xmlns:a16="http://schemas.microsoft.com/office/drawing/2014/main" id="{9FB7142C-FC3D-4C4F-9951-A8F651F89537}"/>
              </a:ext>
            </a:extLst>
          </p:cNvPr>
          <p:cNvSpPr txBox="1">
            <a:spLocks/>
          </p:cNvSpPr>
          <p:nvPr/>
        </p:nvSpPr>
        <p:spPr>
          <a:xfrm>
            <a:off x="647725" y="2744924"/>
            <a:ext cx="7848550" cy="684076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-128" charset="-128"/>
                <a:cs typeface="ＭＳ Ｐゴシック" pitchFamily="-128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9pPr>
          </a:lstStyle>
          <a:p>
            <a:r>
              <a:rPr lang="it-IT" sz="4200" dirty="0">
                <a:solidFill>
                  <a:schemeClr val="accent6">
                    <a:lumMod val="75000"/>
                  </a:schemeClr>
                </a:solidFill>
              </a:rPr>
              <a:t>Graphics</a:t>
            </a:r>
          </a:p>
        </p:txBody>
      </p:sp>
    </p:spTree>
    <p:extLst>
      <p:ext uri="{BB962C8B-B14F-4D97-AF65-F5344CB8AC3E}">
        <p14:creationId xmlns:p14="http://schemas.microsoft.com/office/powerpoint/2010/main" val="74179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Grafica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Studio incentrato su:</a:t>
            </a:r>
          </a:p>
          <a:p>
            <a:pPr marL="536575" lvl="1" indent="-273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Rendering pipeline</a:t>
            </a:r>
          </a:p>
          <a:p>
            <a:pPr marL="536575" lvl="1" indent="-273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APIs</a:t>
            </a:r>
          </a:p>
          <a:p>
            <a:pPr marL="536575" lvl="1" indent="-273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/>
              <a:t>OpenGL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Strumento </a:t>
            </a:r>
            <a:r>
              <a:rPr lang="it-IT" b="1" dirty="0"/>
              <a:t>software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Motivazione e contesto</a:t>
            </a:r>
          </a:p>
        </p:txBody>
      </p:sp>
      <p:sp>
        <p:nvSpPr>
          <p:cNvPr id="4" name="Rettangolo 3"/>
          <p:cNvSpPr/>
          <p:nvPr/>
        </p:nvSpPr>
        <p:spPr>
          <a:xfrm>
            <a:off x="4383507" y="2380867"/>
            <a:ext cx="3816424" cy="41764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CB1328-A6EA-4D91-9318-6093EDD24C1F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GRAPHICS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7170" name="Picture 2" descr="The Utah-Teapot. Martin Newell = 3D computer model which has become a  standard reference object (and something of an in-joke) in the com… | Tea  pots, Design, Newell">
            <a:extLst>
              <a:ext uri="{FF2B5EF4-FFF2-40B4-BE49-F238E27FC236}">
                <a16:creationId xmlns:a16="http://schemas.microsoft.com/office/drawing/2014/main" id="{6A1ABBAB-BAEE-41E2-AADE-EB745D094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67" y="3489107"/>
            <a:ext cx="3707904" cy="195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1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dirty="0"/>
              <a:t>Implementare un </a:t>
            </a:r>
            <a:r>
              <a:rPr lang="it-CH" b="1" dirty="0" err="1"/>
              <a:t>engine</a:t>
            </a:r>
            <a:r>
              <a:rPr lang="it-CH" dirty="0"/>
              <a:t> grafico 3D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dirty="0"/>
              <a:t>Implementare un </a:t>
            </a:r>
            <a:r>
              <a:rPr lang="it-CH" b="1" dirty="0"/>
              <a:t>client</a:t>
            </a:r>
            <a:r>
              <a:rPr lang="it-CH" dirty="0"/>
              <a:t> associato</a:t>
            </a:r>
          </a:p>
          <a:p>
            <a:pPr marL="536575" lvl="1" indent="-273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1400" dirty="0"/>
              <a:t>Braccio robotico</a:t>
            </a:r>
          </a:p>
          <a:p>
            <a:pPr marL="536575" lvl="1" indent="-273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1400" dirty="0"/>
              <a:t>Real-time</a:t>
            </a:r>
          </a:p>
          <a:p>
            <a:pPr indent="-479425">
              <a:lnSpc>
                <a:spcPct val="150000"/>
              </a:lnSpc>
            </a:pPr>
            <a:endParaRPr lang="it-IT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Già </a:t>
            </a:r>
            <a:r>
              <a:rPr lang="it-IT" b="1" dirty="0"/>
              <a:t>presente</a:t>
            </a:r>
            <a:r>
              <a:rPr lang="it-IT" dirty="0"/>
              <a:t> sul mercato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Scopo totalmente </a:t>
            </a:r>
            <a:r>
              <a:rPr lang="it-IT" b="1" dirty="0"/>
              <a:t>didattico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Problemi</a:t>
            </a:r>
          </a:p>
        </p:txBody>
      </p:sp>
      <p:sp>
        <p:nvSpPr>
          <p:cNvPr id="4" name="Rettangolo 3"/>
          <p:cNvSpPr/>
          <p:nvPr/>
        </p:nvSpPr>
        <p:spPr>
          <a:xfrm>
            <a:off x="4383507" y="2380867"/>
            <a:ext cx="3816424" cy="41764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4A58443-A827-4B0B-848E-C2AD43B02C9F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GRAPHICS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9E2E584-4A10-45A1-904A-9A9EC096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421" y="2876142"/>
            <a:ext cx="3705979" cy="312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15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  <a:p>
            <a:r>
              <a:rPr lang="it-IT" sz="2000" dirty="0"/>
              <a:t>	Architettura</a:t>
            </a:r>
          </a:p>
        </p:txBody>
      </p:sp>
      <p:sp>
        <p:nvSpPr>
          <p:cNvPr id="4" name="Rettangolo 3"/>
          <p:cNvSpPr/>
          <p:nvPr/>
        </p:nvSpPr>
        <p:spPr>
          <a:xfrm>
            <a:off x="351059" y="2380867"/>
            <a:ext cx="7848872" cy="41764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9BB774-1CEB-44A3-8E96-FFC382536A94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GRAPHICS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AF52906-BC3F-4A15-B56F-6FFD973C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26" y="2935574"/>
            <a:ext cx="63912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4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  <a:p>
            <a:r>
              <a:rPr lang="it-IT" sz="2000" dirty="0"/>
              <a:t>	Architettura</a:t>
            </a:r>
          </a:p>
        </p:txBody>
      </p:sp>
      <p:sp>
        <p:nvSpPr>
          <p:cNvPr id="4" name="Rettangolo 3"/>
          <p:cNvSpPr/>
          <p:nvPr/>
        </p:nvSpPr>
        <p:spPr>
          <a:xfrm>
            <a:off x="351059" y="2380867"/>
            <a:ext cx="7848872" cy="41764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9BB774-1CEB-44A3-8E96-FFC382536A94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GRAPHICS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2A9447-4945-4B0F-B13D-D4AB3066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63" y="2467072"/>
            <a:ext cx="5525863" cy="40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43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  <a:p>
            <a:r>
              <a:rPr lang="it-IT" dirty="0"/>
              <a:t>	</a:t>
            </a:r>
            <a:r>
              <a:rPr lang="it-IT" sz="2000" dirty="0"/>
              <a:t>Architettura &amp; Design pattern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059B08-FB0A-4F0C-B470-54BB3F6A0307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POWERNEL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C4209B5-6FE5-43DF-A6DE-9CE409DAA0B4}"/>
              </a:ext>
            </a:extLst>
          </p:cNvPr>
          <p:cNvSpPr/>
          <p:nvPr/>
        </p:nvSpPr>
        <p:spPr>
          <a:xfrm>
            <a:off x="351059" y="2380867"/>
            <a:ext cx="7848872" cy="4176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7FA08678-5DFD-452C-96CC-36F24965E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37" t="26901" r="23226" b="54472"/>
          <a:stretch/>
        </p:blipFill>
        <p:spPr>
          <a:xfrm>
            <a:off x="366339" y="2871315"/>
            <a:ext cx="2343096" cy="1439555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810F307-859B-4580-93EC-82D8695BED1C}"/>
              </a:ext>
            </a:extLst>
          </p:cNvPr>
          <p:cNvSpPr txBox="1"/>
          <p:nvPr/>
        </p:nvSpPr>
        <p:spPr>
          <a:xfrm>
            <a:off x="799805" y="2519872"/>
            <a:ext cx="1476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/>
              <a:t>Strategy</a:t>
            </a:r>
            <a:endParaRPr lang="it-CH" sz="1100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E24932-81E1-4A79-98CC-769044E0E809}"/>
              </a:ext>
            </a:extLst>
          </p:cNvPr>
          <p:cNvSpPr txBox="1"/>
          <p:nvPr/>
        </p:nvSpPr>
        <p:spPr>
          <a:xfrm>
            <a:off x="395731" y="4417317"/>
            <a:ext cx="288032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/>
              <a:t>Incapsula</a:t>
            </a:r>
            <a:r>
              <a:rPr lang="it-IT" sz="1400" dirty="0"/>
              <a:t> famiglie di Nodi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/>
              <a:t>Interscambiabili</a:t>
            </a:r>
            <a:endParaRPr lang="it-CH" sz="1400" b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E137211-2BAE-4C96-ACB0-EC68720C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81" y="2609174"/>
            <a:ext cx="4990719" cy="3616286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F838061-CE31-4988-A1C6-8A8B9FD177F9}"/>
              </a:ext>
            </a:extLst>
          </p:cNvPr>
          <p:cNvSpPr/>
          <p:nvPr/>
        </p:nvSpPr>
        <p:spPr>
          <a:xfrm rot="16200000">
            <a:off x="4219050" y="2571992"/>
            <a:ext cx="1432237" cy="2730047"/>
          </a:xfrm>
          <a:prstGeom prst="roundRect">
            <a:avLst>
              <a:gd name="adj" fmla="val 6875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E220465-5306-4DD9-88DA-D2AB1BA83E44}"/>
              </a:ext>
            </a:extLst>
          </p:cNvPr>
          <p:cNvSpPr/>
          <p:nvPr/>
        </p:nvSpPr>
        <p:spPr>
          <a:xfrm rot="16200000">
            <a:off x="4010807" y="4668007"/>
            <a:ext cx="2274513" cy="1152128"/>
          </a:xfrm>
          <a:prstGeom prst="roundRect">
            <a:avLst>
              <a:gd name="adj" fmla="val 6875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2E5D7A8-8710-46AC-A299-49EE48DE132A}"/>
              </a:ext>
            </a:extLst>
          </p:cNvPr>
          <p:cNvSpPr/>
          <p:nvPr/>
        </p:nvSpPr>
        <p:spPr>
          <a:xfrm rot="16200000">
            <a:off x="3101911" y="4806401"/>
            <a:ext cx="1465879" cy="1372237"/>
          </a:xfrm>
          <a:prstGeom prst="roundRect">
            <a:avLst>
              <a:gd name="adj" fmla="val 6875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8825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  <a:p>
            <a:r>
              <a:rPr lang="it-IT" dirty="0"/>
              <a:t>	</a:t>
            </a:r>
            <a:r>
              <a:rPr lang="it-IT" sz="2000" dirty="0"/>
              <a:t>Architettura &amp; Design pattern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059B08-FB0A-4F0C-B470-54BB3F6A0307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POWERNEL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C4209B5-6FE5-43DF-A6DE-9CE409DAA0B4}"/>
              </a:ext>
            </a:extLst>
          </p:cNvPr>
          <p:cNvSpPr/>
          <p:nvPr/>
        </p:nvSpPr>
        <p:spPr>
          <a:xfrm>
            <a:off x="351059" y="2380867"/>
            <a:ext cx="7848872" cy="4176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810F307-859B-4580-93EC-82D8695BED1C}"/>
              </a:ext>
            </a:extLst>
          </p:cNvPr>
          <p:cNvSpPr txBox="1"/>
          <p:nvPr/>
        </p:nvSpPr>
        <p:spPr>
          <a:xfrm>
            <a:off x="799805" y="2519872"/>
            <a:ext cx="1476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/>
              <a:t>Singleton</a:t>
            </a:r>
            <a:endParaRPr lang="it-CH" sz="1100" i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E24932-81E1-4A79-98CC-769044E0E809}"/>
              </a:ext>
            </a:extLst>
          </p:cNvPr>
          <p:cNvSpPr txBox="1"/>
          <p:nvPr/>
        </p:nvSpPr>
        <p:spPr>
          <a:xfrm>
            <a:off x="395731" y="4417317"/>
            <a:ext cx="288032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/>
              <a:t>Singola</a:t>
            </a:r>
            <a:r>
              <a:rPr lang="it-IT" sz="1400" dirty="0"/>
              <a:t> istanza dell’oggetto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Accesso </a:t>
            </a:r>
            <a:r>
              <a:rPr lang="it-IT" sz="1400" b="1" dirty="0"/>
              <a:t>globalizzato</a:t>
            </a:r>
            <a:endParaRPr lang="it-CH" sz="1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621DA2F-E2BB-42EA-8C30-5E28285F6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24" t="71656" r="22438" b="15350"/>
          <a:stretch/>
        </p:blipFill>
        <p:spPr>
          <a:xfrm>
            <a:off x="493771" y="2762052"/>
            <a:ext cx="2088231" cy="144570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AA0B682-8E8F-440E-9B11-752889B1D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34" t="-1449" r="17554" b="71000"/>
          <a:stretch/>
        </p:blipFill>
        <p:spPr>
          <a:xfrm>
            <a:off x="4298100" y="2644712"/>
            <a:ext cx="3422960" cy="354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Motivazione e contesto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Problema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Approccio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Demo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355976" y="2371293"/>
            <a:ext cx="381642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 descr="English Course: Agile Scrum Foundation Training and Certification in  English in Vienna and Graz | tecTrain GmbH">
            <a:extLst>
              <a:ext uri="{FF2B5EF4-FFF2-40B4-BE49-F238E27FC236}">
                <a16:creationId xmlns:a16="http://schemas.microsoft.com/office/drawing/2014/main" id="{FAD63DE9-8864-4FBE-8AF9-1CE5ACB73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31" y="253420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F00F76F-4936-4DFE-9219-539984DE8D51}"/>
              </a:ext>
            </a:extLst>
          </p:cNvPr>
          <p:cNvSpPr/>
          <p:nvPr/>
        </p:nvSpPr>
        <p:spPr>
          <a:xfrm>
            <a:off x="4383507" y="2380867"/>
            <a:ext cx="3816424" cy="4176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998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Backend</a:t>
            </a:r>
            <a:endParaRPr lang="it-IT" dirty="0"/>
          </a:p>
          <a:p>
            <a:pPr marL="536575" lvl="1" indent="-273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/>
              <a:t>Standard library </a:t>
            </a:r>
            <a:r>
              <a:rPr lang="it-IT" sz="1400" dirty="0" err="1"/>
              <a:t>header</a:t>
            </a:r>
            <a:r>
              <a:rPr lang="it-IT" sz="1400" dirty="0"/>
              <a:t> "&lt;</a:t>
            </a:r>
            <a:r>
              <a:rPr lang="it-IT" sz="1400" dirty="0" err="1"/>
              <a:t>cassert</a:t>
            </a:r>
            <a:r>
              <a:rPr lang="it-IT" sz="1400" dirty="0"/>
              <a:t>&gt;"</a:t>
            </a:r>
          </a:p>
          <a:p>
            <a:pPr marL="536575" lvl="1" indent="-273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/>
              <a:t>assert</a:t>
            </a:r>
            <a:r>
              <a:rPr lang="it-IT" sz="1400" dirty="0"/>
              <a:t>( </a:t>
            </a:r>
            <a:r>
              <a:rPr lang="it-IT" sz="1400" dirty="0" err="1"/>
              <a:t>boolean</a:t>
            </a:r>
            <a:r>
              <a:rPr lang="it-IT" sz="1400" dirty="0"/>
              <a:t> </a:t>
            </a:r>
            <a:r>
              <a:rPr lang="it-IT" sz="1400" dirty="0" err="1"/>
              <a:t>expression</a:t>
            </a:r>
            <a:r>
              <a:rPr lang="it-IT" sz="1400" dirty="0"/>
              <a:t> );</a:t>
            </a:r>
          </a:p>
          <a:p>
            <a:pPr indent="-4794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00" dirty="0"/>
              <a:t> </a:t>
            </a:r>
          </a:p>
          <a:p>
            <a:pPr indent="-4794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«Code a </a:t>
            </a:r>
            <a:r>
              <a:rPr lang="it-IT" i="1" dirty="0" err="1"/>
              <a:t>little</a:t>
            </a:r>
            <a:r>
              <a:rPr lang="it-IT" i="1" dirty="0"/>
              <a:t>. Test a </a:t>
            </a:r>
            <a:r>
              <a:rPr lang="it-IT" i="1" dirty="0" err="1"/>
              <a:t>little</a:t>
            </a:r>
            <a:r>
              <a:rPr lang="it-IT" i="1" dirty="0"/>
              <a:t>.»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  <a:p>
            <a:r>
              <a:rPr lang="it-IT" sz="2000" dirty="0"/>
              <a:t>	Testing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A235CDF-C76E-43E3-B0E6-D571C4BCC440}"/>
              </a:ext>
            </a:extLst>
          </p:cNvPr>
          <p:cNvSpPr/>
          <p:nvPr/>
        </p:nvSpPr>
        <p:spPr>
          <a:xfrm>
            <a:off x="4383506" y="2380866"/>
            <a:ext cx="3816423" cy="4176465"/>
          </a:xfrm>
          <a:prstGeom prst="rect">
            <a:avLst/>
          </a:prstGeom>
          <a:solidFill>
            <a:srgbClr val="F14A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F53E46-8EDA-49EB-B1AC-8173C0E8B34D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GRAPHICS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2050" name="Picture 2" descr="C++ Assert (): Assertion Handling In C++ With Examples">
            <a:extLst>
              <a:ext uri="{FF2B5EF4-FFF2-40B4-BE49-F238E27FC236}">
                <a16:creationId xmlns:a16="http://schemas.microsoft.com/office/drawing/2014/main" id="{544CB828-30F6-4B9F-9060-CB12DEF26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 t="3640" r="20467" b="19934"/>
          <a:stretch/>
        </p:blipFill>
        <p:spPr bwMode="auto">
          <a:xfrm>
            <a:off x="4396298" y="2852936"/>
            <a:ext cx="381642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4383507" y="2380867"/>
            <a:ext cx="3816424" cy="4176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708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ow Poly Water designs, themes, templates and downloadable graphic elements  on Dribbble">
            <a:extLst>
              <a:ext uri="{FF2B5EF4-FFF2-40B4-BE49-F238E27FC236}">
                <a16:creationId xmlns:a16="http://schemas.microsoft.com/office/drawing/2014/main" id="{B690062B-0350-4232-A05C-694430E1F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3" r="15733"/>
          <a:stretch/>
        </p:blipFill>
        <p:spPr bwMode="auto">
          <a:xfrm>
            <a:off x="4383507" y="2380868"/>
            <a:ext cx="3816424" cy="417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Engine </a:t>
            </a:r>
            <a:r>
              <a:rPr lang="it-IT" b="1" dirty="0"/>
              <a:t>flessibile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Importazione</a:t>
            </a:r>
            <a:r>
              <a:rPr lang="it-IT" dirty="0"/>
              <a:t> di semplici scene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Applicazione Real-Time</a:t>
            </a:r>
          </a:p>
          <a:p>
            <a:pPr>
              <a:lnSpc>
                <a:spcPct val="150000"/>
              </a:lnSpc>
            </a:pP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Limiti dovuti alla rendering pipeline</a:t>
            </a:r>
            <a:endParaRPr lang="fr-FR" sz="1400" dirty="0"/>
          </a:p>
          <a:p>
            <a:pPr marL="536575" lvl="1" indent="-273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 err="1"/>
              <a:t>Rasterization</a:t>
            </a:r>
            <a:r>
              <a:rPr lang="fr-FR" sz="1400" dirty="0"/>
              <a:t> vs </a:t>
            </a:r>
            <a:r>
              <a:rPr lang="fr-FR" sz="1400" b="1" dirty="0"/>
              <a:t>Ray Tracing</a:t>
            </a:r>
          </a:p>
          <a:p>
            <a:pPr marL="536575" lvl="1" indent="-273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Ombre</a:t>
            </a:r>
          </a:p>
          <a:p>
            <a:pPr marL="536575" lvl="1" indent="-273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err="1"/>
              <a:t>Riflessi</a:t>
            </a:r>
            <a:endParaRPr lang="fr-FR" sz="1400" dirty="0"/>
          </a:p>
          <a:p>
            <a:pPr marL="536575" lvl="1" indent="-273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err="1"/>
              <a:t>Ecc</a:t>
            </a:r>
            <a:r>
              <a:rPr lang="fr-FR" sz="1400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4" name="Rettangolo 3"/>
          <p:cNvSpPr/>
          <p:nvPr/>
        </p:nvSpPr>
        <p:spPr>
          <a:xfrm>
            <a:off x="4383507" y="2380867"/>
            <a:ext cx="3816424" cy="4176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E7D38D-D15A-478B-A23B-BDEBB1BF72B6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GRAPHICS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47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13EF516-4A19-4046-8F51-B8B92173E759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GRAPHICS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2" name="2022-01-17 12-11-46">
            <a:hlinkClick r:id="" action="ppaction://media"/>
            <a:extLst>
              <a:ext uri="{FF2B5EF4-FFF2-40B4-BE49-F238E27FC236}">
                <a16:creationId xmlns:a16="http://schemas.microsoft.com/office/drawing/2014/main" id="{85394426-7339-44A9-80CF-241A9AD099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64" y="1988840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7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539552" y="2564904"/>
            <a:ext cx="7848872" cy="1368152"/>
          </a:xfrm>
        </p:spPr>
        <p:txBody>
          <a:bodyPr lIns="0" tIns="0" rIns="0" bIns="0"/>
          <a:lstStyle/>
          <a:p>
            <a:pPr algn="ctr"/>
            <a:r>
              <a:rPr lang="it-IT" sz="2800" i="1" dirty="0"/>
              <a:t>«Una volta capiti i design patterns, non penserai mai più alla programmazione ad oggetti nello stesso modo»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D2A5A4-5B63-4D0C-BA7E-49793F53D67C}"/>
              </a:ext>
            </a:extLst>
          </p:cNvPr>
          <p:cNvSpPr txBox="1"/>
          <p:nvPr/>
        </p:nvSpPr>
        <p:spPr>
          <a:xfrm>
            <a:off x="539552" y="4221088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CH" b="0" i="0" dirty="0">
                <a:solidFill>
                  <a:srgbClr val="1D1C1D"/>
                </a:solidFill>
                <a:effectLst/>
                <a:latin typeface="Slack-Lato"/>
              </a:rPr>
              <a:t>- Erich Gamma et al.</a:t>
            </a:r>
          </a:p>
          <a:p>
            <a:pPr algn="l"/>
            <a:r>
              <a:rPr lang="en-US" sz="1400" b="0" i="1" dirty="0">
                <a:solidFill>
                  <a:srgbClr val="1D1C1D"/>
                </a:solidFill>
                <a:effectLst/>
                <a:latin typeface="Slack-Lato"/>
              </a:rPr>
              <a:t>Design Patterns - Elements of Reusable Object-Oriented Software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7943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>
            <a:extLst>
              <a:ext uri="{FF2B5EF4-FFF2-40B4-BE49-F238E27FC236}">
                <a16:creationId xmlns:a16="http://schemas.microsoft.com/office/drawing/2014/main" id="{9FB7142C-FC3D-4C4F-9951-A8F651F89537}"/>
              </a:ext>
            </a:extLst>
          </p:cNvPr>
          <p:cNvSpPr txBox="1">
            <a:spLocks/>
          </p:cNvSpPr>
          <p:nvPr/>
        </p:nvSpPr>
        <p:spPr>
          <a:xfrm>
            <a:off x="647725" y="2744924"/>
            <a:ext cx="7848550" cy="684076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-128" charset="-128"/>
                <a:cs typeface="ＭＳ Ｐゴシック" pitchFamily="-128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itchFamily="-128" charset="-52"/>
                <a:ea typeface="ＭＳ Ｐゴシック" pitchFamily="-128" charset="-128"/>
                <a:cs typeface="ＭＳ Ｐゴシック" pitchFamily="-128" charset="-128"/>
              </a:defRPr>
            </a:lvl9pPr>
          </a:lstStyle>
          <a:p>
            <a:r>
              <a:rPr lang="it-IT" sz="4200" dirty="0" err="1">
                <a:solidFill>
                  <a:schemeClr val="accent6">
                    <a:lumMod val="75000"/>
                  </a:schemeClr>
                </a:solidFill>
              </a:rPr>
              <a:t>Powernel</a:t>
            </a:r>
            <a:endParaRPr lang="it-IT" sz="4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48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Sistemi Operativi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Algoritmi</a:t>
            </a:r>
            <a:r>
              <a:rPr lang="it-IT" dirty="0"/>
              <a:t> di scheduling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Strumento </a:t>
            </a:r>
            <a:r>
              <a:rPr lang="it-IT" b="1" dirty="0"/>
              <a:t>software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Intuitivo</a:t>
            </a:r>
            <a:r>
              <a:rPr lang="it-IT" dirty="0"/>
              <a:t> e </a:t>
            </a:r>
            <a:r>
              <a:rPr lang="it-IT" b="1" dirty="0"/>
              <a:t>flessibile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Attuazione dei migliori </a:t>
            </a:r>
            <a:r>
              <a:rPr lang="it-IT" b="1" dirty="0"/>
              <a:t>principi lavorativi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Motivazione e contesto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CB1328-A6EA-4D91-9318-6093EDD24C1F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POWERNEL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5E4AF1-602A-4B72-A69E-B8A2A2A30FDF}"/>
              </a:ext>
            </a:extLst>
          </p:cNvPr>
          <p:cNvSpPr/>
          <p:nvPr/>
        </p:nvSpPr>
        <p:spPr>
          <a:xfrm>
            <a:off x="4383507" y="2380866"/>
            <a:ext cx="980580" cy="4176465"/>
          </a:xfrm>
          <a:prstGeom prst="rect">
            <a:avLst/>
          </a:prstGeom>
          <a:solidFill>
            <a:srgbClr val="2172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21233AD-520A-4DEF-9613-F640C7443F0D}"/>
              </a:ext>
            </a:extLst>
          </p:cNvPr>
          <p:cNvSpPr/>
          <p:nvPr/>
        </p:nvSpPr>
        <p:spPr>
          <a:xfrm>
            <a:off x="5343139" y="2380866"/>
            <a:ext cx="970778" cy="4176465"/>
          </a:xfrm>
          <a:prstGeom prst="rect">
            <a:avLst/>
          </a:prstGeom>
          <a:solidFill>
            <a:srgbClr val="221E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3D0991F-6ED8-4028-B07B-FEB61CCAA657}"/>
              </a:ext>
            </a:extLst>
          </p:cNvPr>
          <p:cNvSpPr/>
          <p:nvPr/>
        </p:nvSpPr>
        <p:spPr>
          <a:xfrm>
            <a:off x="6313917" y="2380866"/>
            <a:ext cx="970778" cy="4176465"/>
          </a:xfrm>
          <a:prstGeom prst="rect">
            <a:avLst/>
          </a:prstGeom>
          <a:solidFill>
            <a:srgbClr val="9DBF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BA9618E-F50B-4904-8E35-6E75E399CEBB}"/>
              </a:ext>
            </a:extLst>
          </p:cNvPr>
          <p:cNvSpPr/>
          <p:nvPr/>
        </p:nvSpPr>
        <p:spPr>
          <a:xfrm>
            <a:off x="7284695" y="2380866"/>
            <a:ext cx="915236" cy="4176465"/>
          </a:xfrm>
          <a:prstGeom prst="rect">
            <a:avLst/>
          </a:prstGeom>
          <a:solidFill>
            <a:srgbClr val="DEDE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4100" name="Picture 4" descr="What is an Operating System?">
            <a:extLst>
              <a:ext uri="{FF2B5EF4-FFF2-40B4-BE49-F238E27FC236}">
                <a16:creationId xmlns:a16="http://schemas.microsoft.com/office/drawing/2014/main" id="{EE49F0F8-4919-44C6-B61F-1859CE88F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3"/>
          <a:stretch/>
        </p:blipFill>
        <p:spPr bwMode="auto">
          <a:xfrm>
            <a:off x="4383507" y="3645024"/>
            <a:ext cx="3788893" cy="176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4383507" y="2380867"/>
            <a:ext cx="3816424" cy="4176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107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Simulatore</a:t>
            </a:r>
            <a:r>
              <a:rPr lang="it-IT" dirty="0"/>
              <a:t> di scheduling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Input 	</a:t>
            </a:r>
            <a:r>
              <a:rPr lang="it-IT" dirty="0">
                <a:sym typeface="Wingdings" panose="05000000000000000000" pitchFamily="2" charset="2"/>
              </a:rPr>
              <a:t>	</a:t>
            </a:r>
            <a:r>
              <a:rPr lang="it-IT" b="1" dirty="0">
                <a:sym typeface="Wingdings" panose="05000000000000000000" pitchFamily="2" charset="2"/>
              </a:rPr>
              <a:t>P</a:t>
            </a:r>
            <a:r>
              <a:rPr lang="it-IT" b="1" dirty="0"/>
              <a:t>rocessi</a:t>
            </a:r>
            <a:r>
              <a:rPr lang="it-IT" dirty="0"/>
              <a:t> 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Output	</a:t>
            </a:r>
            <a:r>
              <a:rPr lang="it-IT" dirty="0">
                <a:sym typeface="Wingdings" panose="05000000000000000000" pitchFamily="2" charset="2"/>
              </a:rPr>
              <a:t>	Tempi e ordine di </a:t>
            </a:r>
            <a:r>
              <a:rPr lang="it-IT" b="1" dirty="0">
                <a:sym typeface="Wingdings" panose="05000000000000000000" pitchFamily="2" charset="2"/>
              </a:rPr>
              <a:t>esecuzione</a:t>
            </a:r>
          </a:p>
          <a:p>
            <a:pPr>
              <a:lnSpc>
                <a:spcPct val="150000"/>
              </a:lnSpc>
            </a:pPr>
            <a:endParaRPr lang="it-IT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Già </a:t>
            </a:r>
            <a:r>
              <a:rPr lang="it-IT" b="1" dirty="0"/>
              <a:t>presente</a:t>
            </a:r>
            <a:r>
              <a:rPr lang="it-IT" dirty="0"/>
              <a:t> sul mercato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Offrire un’esperienza più </a:t>
            </a:r>
            <a:r>
              <a:rPr lang="it-IT" b="1" dirty="0"/>
              <a:t>completa </a:t>
            </a:r>
            <a:r>
              <a:rPr lang="it-IT" dirty="0"/>
              <a:t>e</a:t>
            </a:r>
            <a:r>
              <a:rPr lang="it-IT" b="1" dirty="0"/>
              <a:t> varia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Problemi</a:t>
            </a:r>
          </a:p>
        </p:txBody>
      </p:sp>
      <p:sp>
        <p:nvSpPr>
          <p:cNvPr id="4" name="Rettangolo 3"/>
          <p:cNvSpPr/>
          <p:nvPr/>
        </p:nvSpPr>
        <p:spPr>
          <a:xfrm>
            <a:off x="4383507" y="2380867"/>
            <a:ext cx="3816424" cy="41764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4A58443-A827-4B0B-848E-C2AD43B02C9F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POWERNEL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6" name="Picture 2" descr="Operating System - Process Scheduling">
            <a:extLst>
              <a:ext uri="{FF2B5EF4-FFF2-40B4-BE49-F238E27FC236}">
                <a16:creationId xmlns:a16="http://schemas.microsoft.com/office/drawing/2014/main" id="{08466BD8-FBDB-45AD-A8BC-9F760712B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48" y="3429000"/>
            <a:ext cx="3738683" cy="210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90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B5B190E0-21D4-4CE8-AD98-B0859DAD2213}"/>
              </a:ext>
            </a:extLst>
          </p:cNvPr>
          <p:cNvSpPr/>
          <p:nvPr/>
        </p:nvSpPr>
        <p:spPr>
          <a:xfrm>
            <a:off x="2915816" y="2314972"/>
            <a:ext cx="5256584" cy="42327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SCRUM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Backlog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Sprint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Stand-up meetings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Sprint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DCB82C1-A7CE-48CC-84F5-A8A9B25C637B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POWERNEL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D38EFC9-5941-46D8-B9F6-54D7B30E1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38450" r="26375" b="12463"/>
          <a:stretch/>
        </p:blipFill>
        <p:spPr>
          <a:xfrm>
            <a:off x="3006888" y="3140969"/>
            <a:ext cx="5093504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>
            <a:extLst>
              <a:ext uri="{FF2B5EF4-FFF2-40B4-BE49-F238E27FC236}">
                <a16:creationId xmlns:a16="http://schemas.microsoft.com/office/drawing/2014/main" id="{0111607B-D9F3-402E-9070-4BDFD007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84" y="2492896"/>
            <a:ext cx="5270558" cy="3956783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  <a:p>
            <a:r>
              <a:rPr lang="it-IT" dirty="0"/>
              <a:t>	</a:t>
            </a:r>
            <a:r>
              <a:rPr lang="it-IT" sz="2000" dirty="0"/>
              <a:t>Architettura &amp; Design pattern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059B08-FB0A-4F0C-B470-54BB3F6A0307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POWERNEL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C4209B5-6FE5-43DF-A6DE-9CE409DAA0B4}"/>
              </a:ext>
            </a:extLst>
          </p:cNvPr>
          <p:cNvSpPr/>
          <p:nvPr/>
        </p:nvSpPr>
        <p:spPr>
          <a:xfrm>
            <a:off x="351059" y="2380867"/>
            <a:ext cx="7848872" cy="4176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7FA08678-5DFD-452C-96CC-36F24965E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7" t="26901" r="23226" b="54472"/>
          <a:stretch/>
        </p:blipFill>
        <p:spPr>
          <a:xfrm>
            <a:off x="366339" y="2871315"/>
            <a:ext cx="2343096" cy="1439555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810F307-859B-4580-93EC-82D8695BED1C}"/>
              </a:ext>
            </a:extLst>
          </p:cNvPr>
          <p:cNvSpPr txBox="1"/>
          <p:nvPr/>
        </p:nvSpPr>
        <p:spPr>
          <a:xfrm>
            <a:off x="799805" y="2519872"/>
            <a:ext cx="1476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/>
              <a:t>Strategy</a:t>
            </a:r>
            <a:endParaRPr lang="it-CH" sz="1100" i="1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F838061-CE31-4988-A1C6-8A8B9FD177F9}"/>
              </a:ext>
            </a:extLst>
          </p:cNvPr>
          <p:cNvSpPr/>
          <p:nvPr/>
        </p:nvSpPr>
        <p:spPr>
          <a:xfrm rot="16200000">
            <a:off x="4279540" y="1817791"/>
            <a:ext cx="542223" cy="3269667"/>
          </a:xfrm>
          <a:prstGeom prst="roundRect">
            <a:avLst>
              <a:gd name="adj" fmla="val 6875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E24932-81E1-4A79-98CC-769044E0E809}"/>
              </a:ext>
            </a:extLst>
          </p:cNvPr>
          <p:cNvSpPr txBox="1"/>
          <p:nvPr/>
        </p:nvSpPr>
        <p:spPr>
          <a:xfrm>
            <a:off x="395731" y="4417317"/>
            <a:ext cx="288032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/>
              <a:t>Incapsula</a:t>
            </a:r>
            <a:r>
              <a:rPr lang="it-IT" sz="1400" dirty="0"/>
              <a:t> famiglie di algoritmi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/>
              <a:t>Interscambiabili</a:t>
            </a:r>
            <a:endParaRPr lang="it-CH" sz="1400" b="1" dirty="0"/>
          </a:p>
        </p:txBody>
      </p:sp>
    </p:spTree>
    <p:extLst>
      <p:ext uri="{BB962C8B-B14F-4D97-AF65-F5344CB8AC3E}">
        <p14:creationId xmlns:p14="http://schemas.microsoft.com/office/powerpoint/2010/main" val="211312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  <a:p>
            <a:r>
              <a:rPr lang="it-IT" dirty="0"/>
              <a:t>	</a:t>
            </a:r>
            <a:r>
              <a:rPr lang="it-IT" sz="2000" dirty="0"/>
              <a:t>Architettura &amp; Design pattern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059B08-FB0A-4F0C-B470-54BB3F6A0307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POWERNEL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7B74B28-70DE-430D-A826-72E1652B0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0" t="72711" r="64096" b="10278"/>
          <a:stretch/>
        </p:blipFill>
        <p:spPr>
          <a:xfrm>
            <a:off x="351059" y="2798749"/>
            <a:ext cx="2467609" cy="141208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8D2496B-CD12-4754-AEF9-1DD35C137544}"/>
              </a:ext>
            </a:extLst>
          </p:cNvPr>
          <p:cNvSpPr txBox="1"/>
          <p:nvPr/>
        </p:nvSpPr>
        <p:spPr>
          <a:xfrm>
            <a:off x="874570" y="2480717"/>
            <a:ext cx="129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/>
              <a:t>Mediator</a:t>
            </a:r>
            <a:endParaRPr lang="it-CH" sz="1100" i="1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ABF35A1-B155-4F54-8F3C-DA49AFAC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51" y="2700523"/>
            <a:ext cx="4832198" cy="3433587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6C4209B5-6FE5-43DF-A6DE-9CE409DAA0B4}"/>
              </a:ext>
            </a:extLst>
          </p:cNvPr>
          <p:cNvSpPr/>
          <p:nvPr/>
        </p:nvSpPr>
        <p:spPr>
          <a:xfrm>
            <a:off x="351059" y="2380867"/>
            <a:ext cx="7848872" cy="4176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F838061-CE31-4988-A1C6-8A8B9FD177F9}"/>
              </a:ext>
            </a:extLst>
          </p:cNvPr>
          <p:cNvSpPr/>
          <p:nvPr/>
        </p:nvSpPr>
        <p:spPr>
          <a:xfrm>
            <a:off x="6300192" y="4166647"/>
            <a:ext cx="1152128" cy="2070666"/>
          </a:xfrm>
          <a:prstGeom prst="roundRect">
            <a:avLst>
              <a:gd name="adj" fmla="val 6875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09882A-E205-468D-A35D-EFA107CB1383}"/>
              </a:ext>
            </a:extLst>
          </p:cNvPr>
          <p:cNvSpPr txBox="1"/>
          <p:nvPr/>
        </p:nvSpPr>
        <p:spPr>
          <a:xfrm>
            <a:off x="395731" y="4417317"/>
            <a:ext cx="2880320" cy="1022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 err="1"/>
              <a:t>Loose</a:t>
            </a:r>
            <a:r>
              <a:rPr lang="it-IT" sz="1400" b="1" dirty="0"/>
              <a:t> </a:t>
            </a:r>
            <a:r>
              <a:rPr lang="it-IT" sz="1400" b="1" dirty="0" err="1"/>
              <a:t>coupling</a:t>
            </a:r>
            <a:endParaRPr lang="it-IT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Form 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 err="1">
                <a:sym typeface="Wingdings" panose="05000000000000000000" pitchFamily="2" charset="2"/>
              </a:rPr>
              <a:t>Validators</a:t>
            </a:r>
            <a:endParaRPr lang="it-IT" sz="1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it-IT" sz="1400" dirty="0">
                <a:sym typeface="Wingdings" panose="05000000000000000000" pitchFamily="2" charset="2"/>
              </a:rPr>
              <a:t>                </a:t>
            </a:r>
            <a:r>
              <a:rPr lang="it-IT" sz="1400" dirty="0" err="1">
                <a:sym typeface="Wingdings" panose="05000000000000000000" pitchFamily="2" charset="2"/>
              </a:rPr>
              <a:t>Handlers</a:t>
            </a:r>
            <a:endParaRPr lang="it-CH" sz="1400" dirty="0"/>
          </a:p>
        </p:txBody>
      </p:sp>
    </p:spTree>
    <p:extLst>
      <p:ext uri="{BB962C8B-B14F-4D97-AF65-F5344CB8AC3E}">
        <p14:creationId xmlns:p14="http://schemas.microsoft.com/office/powerpoint/2010/main" val="144589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Approccio</a:t>
            </a:r>
          </a:p>
          <a:p>
            <a:r>
              <a:rPr lang="it-IT" dirty="0"/>
              <a:t>	</a:t>
            </a:r>
            <a:r>
              <a:rPr lang="it-IT" sz="2000" dirty="0"/>
              <a:t>Architettura &amp; Design pattern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059B08-FB0A-4F0C-B470-54BB3F6A0307}"/>
              </a:ext>
            </a:extLst>
          </p:cNvPr>
          <p:cNvSpPr txBox="1"/>
          <p:nvPr/>
        </p:nvSpPr>
        <p:spPr>
          <a:xfrm rot="16200000">
            <a:off x="7497441" y="2396762"/>
            <a:ext cx="2331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ＭＳ Ｐゴシック" pitchFamily="-128" charset="-128"/>
              </a:rPr>
              <a:t>POWERNEL</a:t>
            </a:r>
            <a:endParaRPr lang="it-CH" sz="2700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  <a:ea typeface="ＭＳ Ｐゴシック" pitchFamily="-128" charset="-128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C4209B5-6FE5-43DF-A6DE-9CE409DAA0B4}"/>
              </a:ext>
            </a:extLst>
          </p:cNvPr>
          <p:cNvSpPr/>
          <p:nvPr/>
        </p:nvSpPr>
        <p:spPr>
          <a:xfrm>
            <a:off x="351059" y="2380867"/>
            <a:ext cx="7848872" cy="4176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4A7C76A-0CFD-4424-BF80-8285364AD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87" t="29426" r="25038" b="52409"/>
          <a:stretch/>
        </p:blipFill>
        <p:spPr>
          <a:xfrm>
            <a:off x="409439" y="2771831"/>
            <a:ext cx="2329027" cy="147214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A05685-39BC-480B-9E8F-BBBCBD6D80FD}"/>
              </a:ext>
            </a:extLst>
          </p:cNvPr>
          <p:cNvSpPr txBox="1"/>
          <p:nvPr/>
        </p:nvSpPr>
        <p:spPr>
          <a:xfrm>
            <a:off x="776093" y="2513371"/>
            <a:ext cx="1476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/>
              <a:t>Builder</a:t>
            </a:r>
            <a:endParaRPr lang="it-CH" sz="1100" i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CA93513-7061-4049-8A30-EEBA570A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92" y="2613713"/>
            <a:ext cx="3732872" cy="3814831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F838061-CE31-4988-A1C6-8A8B9FD177F9}"/>
              </a:ext>
            </a:extLst>
          </p:cNvPr>
          <p:cNvSpPr/>
          <p:nvPr/>
        </p:nvSpPr>
        <p:spPr>
          <a:xfrm>
            <a:off x="4788024" y="3933056"/>
            <a:ext cx="1297020" cy="648072"/>
          </a:xfrm>
          <a:prstGeom prst="roundRect">
            <a:avLst>
              <a:gd name="adj" fmla="val 6875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DD0329B-B101-4DB8-BD0B-44302BCCC4CF}"/>
              </a:ext>
            </a:extLst>
          </p:cNvPr>
          <p:cNvSpPr txBox="1"/>
          <p:nvPr/>
        </p:nvSpPr>
        <p:spPr>
          <a:xfrm>
            <a:off x="395730" y="4417317"/>
            <a:ext cx="3168157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Oggetti </a:t>
            </a:r>
            <a:r>
              <a:rPr lang="it-IT" sz="1400" b="1" dirty="0"/>
              <a:t>complessi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/>
              <a:t>Separa</a:t>
            </a:r>
            <a:r>
              <a:rPr lang="it-IT" sz="1400" dirty="0"/>
              <a:t> la costruzione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ym typeface="Wingdings" panose="05000000000000000000" pitchFamily="2" charset="2"/>
              </a:rPr>
              <a:t>1 processo = </a:t>
            </a:r>
            <a:r>
              <a:rPr lang="it-IT" sz="1400" b="1" dirty="0">
                <a:sym typeface="Wingdings" panose="05000000000000000000" pitchFamily="2" charset="2"/>
              </a:rPr>
              <a:t>elementi differenti</a:t>
            </a:r>
            <a:endParaRPr lang="it-CH" sz="1400" b="1" dirty="0"/>
          </a:p>
        </p:txBody>
      </p:sp>
    </p:spTree>
    <p:extLst>
      <p:ext uri="{BB962C8B-B14F-4D97-AF65-F5344CB8AC3E}">
        <p14:creationId xmlns:p14="http://schemas.microsoft.com/office/powerpoint/2010/main" val="2186350576"/>
      </p:ext>
    </p:extLst>
  </p:cSld>
  <p:clrMapOvr>
    <a:masterClrMapping/>
  </p:clrMapOvr>
</p:sld>
</file>

<file path=ppt/theme/theme1.xml><?xml version="1.0" encoding="utf-8"?>
<a:theme xmlns:a="http://schemas.openxmlformats.org/drawing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1832</TotalTime>
  <Words>358</Words>
  <Application>Microsoft Office PowerPoint</Application>
  <PresentationFormat>Presentazione su schermo (4:3)</PresentationFormat>
  <Paragraphs>142</Paragraphs>
  <Slides>23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Arial</vt:lpstr>
      <vt:lpstr>Slack-Lato</vt:lpstr>
      <vt:lpstr>SUPSIFedraSans</vt:lpstr>
      <vt:lpstr>Times New Roman</vt:lpstr>
      <vt:lpstr>PPT_StudentKit_DTI</vt:lpstr>
      <vt:lpstr>Powernel &amp; Graphics Design patterns e sviluppo agile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SUPSI-DTI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giofre</dc:creator>
  <cp:lastModifiedBy>Gabriele Dominelli</cp:lastModifiedBy>
  <cp:revision>30</cp:revision>
  <cp:lastPrinted>2012-05-23T12:47:14Z</cp:lastPrinted>
  <dcterms:created xsi:type="dcterms:W3CDTF">2012-06-06T06:29:02Z</dcterms:created>
  <dcterms:modified xsi:type="dcterms:W3CDTF">2022-01-17T12:17:56Z</dcterms:modified>
</cp:coreProperties>
</file>